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74"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ED6597BB-8378-4CC5-9CB2-8161196F6CDD}"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D6597BB-8378-4CC5-9CB2-8161196F6CD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D6597BB-8378-4CC5-9CB2-8161196F6CD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D6597BB-8378-4CC5-9CB2-8161196F6CD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D6597BB-8378-4CC5-9CB2-8161196F6CDD}"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D6597BB-8378-4CC5-9CB2-8161196F6CD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D6597BB-8378-4CC5-9CB2-8161196F6CD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D6597BB-8378-4CC5-9CB2-8161196F6CD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D6597BB-8378-4CC5-9CB2-8161196F6CDD}"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D6597BB-8378-4CC5-9CB2-8161196F6CD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FEC221E5-DA2C-41F4-8339-B73D493197DD}" type="datetimeFigureOut">
              <a:rPr lang="ru-RU" smtClean="0"/>
              <a:t>19.10.2016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D6597BB-8378-4CC5-9CB2-8161196F6CDD}"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EC221E5-DA2C-41F4-8339-B73D493197DD}" type="datetimeFigureOut">
              <a:rPr lang="ru-RU" smtClean="0"/>
              <a:t>19.10.2016</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D6597BB-8378-4CC5-9CB2-8161196F6CDD}"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b="1" dirty="0" smtClean="0">
                <a:solidFill>
                  <a:srgbClr val="000000"/>
                </a:solidFill>
                <a:latin typeface="Times New Roman"/>
                <a:ea typeface="Times New Roman"/>
                <a:cs typeface="Times New Roman"/>
              </a:rPr>
              <a:t/>
            </a:r>
            <a:br>
              <a:rPr lang="ru-RU" sz="4000" b="1" dirty="0" smtClean="0">
                <a:solidFill>
                  <a:srgbClr val="000000"/>
                </a:solidFill>
                <a:latin typeface="Times New Roman"/>
                <a:ea typeface="Times New Roman"/>
                <a:cs typeface="Times New Roman"/>
              </a:rPr>
            </a:br>
            <a:r>
              <a:rPr lang="ru-RU" sz="4000" b="1" dirty="0">
                <a:solidFill>
                  <a:srgbClr val="000000"/>
                </a:solidFill>
                <a:latin typeface="Times New Roman"/>
                <a:ea typeface="Times New Roman"/>
                <a:cs typeface="Times New Roman"/>
              </a:rPr>
              <a:t/>
            </a:r>
            <a:br>
              <a:rPr lang="ru-RU" sz="4000" b="1" dirty="0">
                <a:solidFill>
                  <a:srgbClr val="000000"/>
                </a:solidFill>
                <a:latin typeface="Times New Roman"/>
                <a:ea typeface="Times New Roman"/>
                <a:cs typeface="Times New Roman"/>
              </a:rPr>
            </a:br>
            <a:r>
              <a:rPr lang="ru-RU" sz="4000" b="1" dirty="0" smtClean="0">
                <a:solidFill>
                  <a:srgbClr val="000000"/>
                </a:solidFill>
                <a:latin typeface="Times New Roman"/>
                <a:ea typeface="Times New Roman"/>
                <a:cs typeface="Times New Roman"/>
              </a:rPr>
              <a:t/>
            </a:r>
            <a:br>
              <a:rPr lang="ru-RU" sz="4000" b="1" dirty="0" smtClean="0">
                <a:solidFill>
                  <a:srgbClr val="000000"/>
                </a:solidFill>
                <a:latin typeface="Times New Roman"/>
                <a:ea typeface="Times New Roman"/>
                <a:cs typeface="Times New Roman"/>
              </a:rPr>
            </a:br>
            <a:r>
              <a:rPr lang="ru-RU" sz="4000" b="1" dirty="0">
                <a:solidFill>
                  <a:srgbClr val="000000"/>
                </a:solidFill>
                <a:latin typeface="Times New Roman"/>
                <a:ea typeface="Times New Roman"/>
                <a:cs typeface="Times New Roman"/>
              </a:rPr>
              <a:t/>
            </a:r>
            <a:br>
              <a:rPr lang="ru-RU" sz="4000" b="1" dirty="0">
                <a:solidFill>
                  <a:srgbClr val="000000"/>
                </a:solidFill>
                <a:latin typeface="Times New Roman"/>
                <a:ea typeface="Times New Roman"/>
                <a:cs typeface="Times New Roman"/>
              </a:rPr>
            </a:br>
            <a:r>
              <a:rPr lang="ru-RU" sz="4000" b="1" dirty="0" smtClean="0">
                <a:solidFill>
                  <a:srgbClr val="000000"/>
                </a:solidFill>
                <a:latin typeface="Times New Roman"/>
                <a:ea typeface="Times New Roman"/>
                <a:cs typeface="Times New Roman"/>
              </a:rPr>
              <a:t/>
            </a:r>
            <a:br>
              <a:rPr lang="ru-RU" sz="4000" b="1" dirty="0" smtClean="0">
                <a:solidFill>
                  <a:srgbClr val="000000"/>
                </a:solidFill>
                <a:latin typeface="Times New Roman"/>
                <a:ea typeface="Times New Roman"/>
                <a:cs typeface="Times New Roman"/>
              </a:rPr>
            </a:br>
            <a:r>
              <a:rPr lang="ru-RU" sz="4000" b="1" dirty="0">
                <a:solidFill>
                  <a:srgbClr val="000000"/>
                </a:solidFill>
                <a:latin typeface="Times New Roman"/>
                <a:ea typeface="Times New Roman"/>
                <a:cs typeface="Times New Roman"/>
              </a:rPr>
              <a:t/>
            </a:r>
            <a:br>
              <a:rPr lang="ru-RU" sz="4000" b="1" dirty="0">
                <a:solidFill>
                  <a:srgbClr val="000000"/>
                </a:solidFill>
                <a:latin typeface="Times New Roman"/>
                <a:ea typeface="Times New Roman"/>
                <a:cs typeface="Times New Roman"/>
              </a:rPr>
            </a:br>
            <a:r>
              <a:rPr lang="ru-RU" sz="4000" b="1" dirty="0" smtClean="0">
                <a:solidFill>
                  <a:srgbClr val="000000"/>
                </a:solidFill>
                <a:latin typeface="Times New Roman"/>
                <a:ea typeface="Times New Roman"/>
                <a:cs typeface="Times New Roman"/>
              </a:rPr>
              <a:t/>
            </a:r>
            <a:br>
              <a:rPr lang="ru-RU" sz="4000" b="1" dirty="0" smtClean="0">
                <a:solidFill>
                  <a:srgbClr val="000000"/>
                </a:solidFill>
                <a:latin typeface="Times New Roman"/>
                <a:ea typeface="Times New Roman"/>
                <a:cs typeface="Times New Roman"/>
              </a:rPr>
            </a:br>
            <a:r>
              <a:rPr lang="ru-RU" sz="4000" b="1" dirty="0" smtClean="0">
                <a:solidFill>
                  <a:srgbClr val="000000"/>
                </a:solidFill>
                <a:latin typeface="Times New Roman"/>
                <a:ea typeface="Times New Roman"/>
                <a:cs typeface="Times New Roman"/>
              </a:rPr>
              <a:t/>
            </a:r>
            <a:br>
              <a:rPr lang="ru-RU" sz="4000" b="1" dirty="0" smtClean="0">
                <a:solidFill>
                  <a:srgbClr val="000000"/>
                </a:solidFill>
                <a:latin typeface="Times New Roman"/>
                <a:ea typeface="Times New Roman"/>
                <a:cs typeface="Times New Roman"/>
              </a:rPr>
            </a:br>
            <a:r>
              <a:rPr lang="ru-RU" b="1" dirty="0">
                <a:solidFill>
                  <a:srgbClr val="000000"/>
                </a:solidFill>
                <a:latin typeface="Times New Roman"/>
                <a:ea typeface="Times New Roman"/>
                <a:cs typeface="Times New Roman"/>
              </a:rPr>
              <a:t/>
            </a:r>
            <a:br>
              <a:rPr lang="ru-RU" b="1" dirty="0">
                <a:solidFill>
                  <a:srgbClr val="000000"/>
                </a:solidFill>
                <a:latin typeface="Times New Roman"/>
                <a:ea typeface="Times New Roman"/>
                <a:cs typeface="Times New Roman"/>
              </a:rPr>
            </a:br>
            <a:r>
              <a:rPr lang="ru-RU" b="1" dirty="0" smtClean="0">
                <a:solidFill>
                  <a:srgbClr val="000000"/>
                </a:solidFill>
                <a:latin typeface="Times New Roman"/>
                <a:ea typeface="Times New Roman"/>
                <a:cs typeface="Times New Roman"/>
              </a:rPr>
              <a:t/>
            </a:r>
            <a:br>
              <a:rPr lang="ru-RU" b="1" dirty="0" smtClean="0">
                <a:solidFill>
                  <a:srgbClr val="000000"/>
                </a:solidFill>
                <a:latin typeface="Times New Roman"/>
                <a:ea typeface="Times New Roman"/>
                <a:cs typeface="Times New Roman"/>
              </a:rPr>
            </a:br>
            <a:r>
              <a:rPr lang="ru-RU" b="1" dirty="0">
                <a:solidFill>
                  <a:srgbClr val="000000"/>
                </a:solidFill>
                <a:latin typeface="Times New Roman"/>
                <a:ea typeface="Times New Roman"/>
                <a:cs typeface="Times New Roman"/>
              </a:rPr>
              <a:t/>
            </a:r>
            <a:br>
              <a:rPr lang="ru-RU" b="1" dirty="0">
                <a:solidFill>
                  <a:srgbClr val="000000"/>
                </a:solidFill>
                <a:latin typeface="Times New Roman"/>
                <a:ea typeface="Times New Roman"/>
                <a:cs typeface="Times New Roman"/>
              </a:rPr>
            </a:br>
            <a:r>
              <a:rPr lang="ru-RU" b="1" dirty="0" smtClean="0">
                <a:solidFill>
                  <a:srgbClr val="000000"/>
                </a:solidFill>
                <a:latin typeface="Times New Roman"/>
                <a:ea typeface="Times New Roman"/>
                <a:cs typeface="Times New Roman"/>
              </a:rPr>
              <a:t/>
            </a:r>
            <a:br>
              <a:rPr lang="ru-RU" b="1" dirty="0" smtClean="0">
                <a:solidFill>
                  <a:srgbClr val="000000"/>
                </a:solidFill>
                <a:latin typeface="Times New Roman"/>
                <a:ea typeface="Times New Roman"/>
                <a:cs typeface="Times New Roman"/>
              </a:rPr>
            </a:br>
            <a:r>
              <a:rPr lang="ru-RU" b="1" dirty="0">
                <a:solidFill>
                  <a:srgbClr val="000000"/>
                </a:solidFill>
                <a:latin typeface="Times New Roman"/>
                <a:ea typeface="Times New Roman"/>
                <a:cs typeface="Times New Roman"/>
              </a:rPr>
              <a:t/>
            </a:r>
            <a:br>
              <a:rPr lang="ru-RU" b="1" dirty="0">
                <a:solidFill>
                  <a:srgbClr val="000000"/>
                </a:solidFill>
                <a:latin typeface="Times New Roman"/>
                <a:ea typeface="Times New Roman"/>
                <a:cs typeface="Times New Roman"/>
              </a:rPr>
            </a:br>
            <a:endParaRPr lang="ru-RU" dirty="0"/>
          </a:p>
        </p:txBody>
      </p:sp>
      <p:sp>
        <p:nvSpPr>
          <p:cNvPr id="3" name="Объект 2"/>
          <p:cNvSpPr>
            <a:spLocks noGrp="1"/>
          </p:cNvSpPr>
          <p:nvPr>
            <p:ph idx="1"/>
          </p:nvPr>
        </p:nvSpPr>
        <p:spPr/>
        <p:txBody>
          <a:bodyPr/>
          <a:lstStyle/>
          <a:p>
            <a:pPr marL="0" indent="0" algn="ctr">
              <a:buNone/>
            </a:pPr>
            <a:r>
              <a:rPr lang="ru-RU" sz="3600" b="1" dirty="0">
                <a:solidFill>
                  <a:srgbClr val="000000"/>
                </a:solidFill>
                <a:latin typeface="Times New Roman"/>
                <a:ea typeface="Times New Roman"/>
                <a:cs typeface="Times New Roman"/>
              </a:rPr>
              <a:t>Индивидуальный образовательный маршрут как форма педагогической  поддержки одарённых детей в образовательном учреждении</a:t>
            </a:r>
            <a:endParaRPr lang="ru-RU" dirty="0"/>
          </a:p>
        </p:txBody>
      </p:sp>
    </p:spTree>
    <p:extLst>
      <p:ext uri="{BB962C8B-B14F-4D97-AF65-F5344CB8AC3E}">
        <p14:creationId xmlns:p14="http://schemas.microsoft.com/office/powerpoint/2010/main" val="3669486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400" b="1" dirty="0">
                <a:solidFill>
                  <a:srgbClr val="000000"/>
                </a:solidFill>
                <a:effectLst/>
                <a:latin typeface="Times New Roman"/>
                <a:ea typeface="Times New Roman"/>
              </a:rPr>
              <a:t>Индивидуальный образовательный маршрут </a:t>
            </a:r>
            <a:endParaRPr lang="ru-RU" b="1" dirty="0"/>
          </a:p>
        </p:txBody>
      </p:sp>
      <p:sp>
        <p:nvSpPr>
          <p:cNvPr id="3" name="Объект 2"/>
          <p:cNvSpPr>
            <a:spLocks noGrp="1"/>
          </p:cNvSpPr>
          <p:nvPr>
            <p:ph idx="1"/>
          </p:nvPr>
        </p:nvSpPr>
        <p:spPr/>
        <p:txBody>
          <a:bodyPr>
            <a:normAutofit/>
          </a:bodyPr>
          <a:lstStyle/>
          <a:p>
            <a:pPr marR="161290" indent="0" algn="just">
              <a:lnSpc>
                <a:spcPct val="115000"/>
              </a:lnSpc>
              <a:spcAft>
                <a:spcPts val="0"/>
              </a:spcAft>
              <a:buNone/>
            </a:pPr>
            <a:r>
              <a:rPr lang="ru-RU" sz="2600" dirty="0" smtClean="0">
                <a:solidFill>
                  <a:srgbClr val="000000"/>
                </a:solidFill>
                <a:latin typeface="Times New Roman"/>
                <a:ea typeface="Times New Roman"/>
                <a:cs typeface="Times New Roman"/>
              </a:rPr>
              <a:t>это целенаправленно </a:t>
            </a:r>
            <a:r>
              <a:rPr lang="ru-RU" sz="2600" dirty="0">
                <a:solidFill>
                  <a:srgbClr val="000000"/>
                </a:solidFill>
                <a:latin typeface="Times New Roman"/>
                <a:ea typeface="Times New Roman"/>
                <a:cs typeface="Times New Roman"/>
              </a:rPr>
              <a:t>проектируемая дифференцированная образовательная программа, обеспечивающая обучающемуся позиции субъекта выбора, разработки и реализации образовательной программы при осуществлении педагогической поддержки его самоопределения и самореализации.</a:t>
            </a:r>
            <a:endParaRPr lang="ru-RU" sz="2600" dirty="0">
              <a:latin typeface="Calibri"/>
              <a:ea typeface="Calibri"/>
              <a:cs typeface="Times New Roman"/>
            </a:endParaRPr>
          </a:p>
          <a:p>
            <a:endParaRPr lang="ru-RU" dirty="0"/>
          </a:p>
        </p:txBody>
      </p:sp>
    </p:spTree>
    <p:extLst>
      <p:ext uri="{BB962C8B-B14F-4D97-AF65-F5344CB8AC3E}">
        <p14:creationId xmlns:p14="http://schemas.microsoft.com/office/powerpoint/2010/main" val="4471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188640"/>
            <a:ext cx="7498080" cy="1143000"/>
          </a:xfrm>
        </p:spPr>
        <p:txBody>
          <a:bodyPr>
            <a:normAutofit fontScale="90000"/>
          </a:bodyPr>
          <a:lstStyle/>
          <a:p>
            <a:pPr algn="ctr"/>
            <a:r>
              <a:rPr lang="ru-RU" sz="4400" b="1" dirty="0" smtClean="0">
                <a:solidFill>
                  <a:srgbClr val="000000"/>
                </a:solidFill>
                <a:effectLst/>
                <a:latin typeface="Times New Roman"/>
                <a:ea typeface="Times New Roman"/>
              </a:rPr>
              <a:t>Индивидуальная </a:t>
            </a:r>
            <a:r>
              <a:rPr lang="ru-RU" sz="4400" b="1" dirty="0">
                <a:solidFill>
                  <a:srgbClr val="000000"/>
                </a:solidFill>
                <a:effectLst/>
                <a:latin typeface="Times New Roman"/>
                <a:ea typeface="Times New Roman"/>
              </a:rPr>
              <a:t>образовательная </a:t>
            </a:r>
            <a:r>
              <a:rPr lang="ru-RU" sz="4400" b="1" dirty="0" smtClean="0">
                <a:solidFill>
                  <a:srgbClr val="000000"/>
                </a:solidFill>
                <a:effectLst/>
                <a:latin typeface="Times New Roman"/>
                <a:ea typeface="Times New Roman"/>
              </a:rPr>
              <a:t>траектория</a:t>
            </a:r>
            <a:endParaRPr lang="ru-RU" dirty="0"/>
          </a:p>
        </p:txBody>
      </p:sp>
      <p:sp>
        <p:nvSpPr>
          <p:cNvPr id="3" name="Объект 2"/>
          <p:cNvSpPr>
            <a:spLocks noGrp="1"/>
          </p:cNvSpPr>
          <p:nvPr>
            <p:ph idx="1"/>
          </p:nvPr>
        </p:nvSpPr>
        <p:spPr/>
        <p:txBody>
          <a:bodyPr/>
          <a:lstStyle/>
          <a:p>
            <a:pPr marL="82296" indent="0">
              <a:buNone/>
            </a:pPr>
            <a:r>
              <a:rPr lang="ru-RU" dirty="0" smtClean="0"/>
              <a:t>Направления реализации:</a:t>
            </a:r>
          </a:p>
          <a:p>
            <a:pPr marL="82296" indent="0">
              <a:buNone/>
            </a:pPr>
            <a:r>
              <a:rPr lang="ru-RU" dirty="0" smtClean="0"/>
              <a:t>-</a:t>
            </a:r>
            <a:r>
              <a:rPr lang="ru-RU" dirty="0" smtClean="0">
                <a:solidFill>
                  <a:srgbClr val="000000"/>
                </a:solidFill>
                <a:latin typeface="Times New Roman"/>
                <a:ea typeface="Times New Roman"/>
              </a:rPr>
              <a:t>содержательное </a:t>
            </a:r>
            <a:r>
              <a:rPr lang="ru-RU" dirty="0">
                <a:solidFill>
                  <a:srgbClr val="000000"/>
                </a:solidFill>
                <a:latin typeface="Times New Roman"/>
                <a:ea typeface="Times New Roman"/>
              </a:rPr>
              <a:t>(вариативные учебные планы и образовательные программы, определяющие индивидуальный образовательный маршрут); </a:t>
            </a:r>
            <a:endParaRPr lang="ru-RU" dirty="0" smtClean="0">
              <a:solidFill>
                <a:srgbClr val="000000"/>
              </a:solidFill>
              <a:latin typeface="Times New Roman"/>
              <a:ea typeface="Times New Roman"/>
            </a:endParaRPr>
          </a:p>
          <a:p>
            <a:pPr marL="82296" indent="0">
              <a:buNone/>
            </a:pPr>
            <a:r>
              <a:rPr lang="ru-RU" dirty="0" smtClean="0">
                <a:solidFill>
                  <a:srgbClr val="000000"/>
                </a:solidFill>
                <a:latin typeface="Times New Roman"/>
                <a:ea typeface="Times New Roman"/>
              </a:rPr>
              <a:t>-</a:t>
            </a:r>
            <a:r>
              <a:rPr lang="ru-RU" dirty="0" err="1" smtClean="0">
                <a:solidFill>
                  <a:srgbClr val="000000"/>
                </a:solidFill>
                <a:latin typeface="Times New Roman"/>
                <a:ea typeface="Times New Roman"/>
              </a:rPr>
              <a:t>деятельностное</a:t>
            </a:r>
            <a:r>
              <a:rPr lang="ru-RU" dirty="0" smtClean="0">
                <a:solidFill>
                  <a:srgbClr val="000000"/>
                </a:solidFill>
                <a:latin typeface="Times New Roman"/>
                <a:ea typeface="Times New Roman"/>
              </a:rPr>
              <a:t> (специальные </a:t>
            </a:r>
            <a:r>
              <a:rPr lang="ru-RU" dirty="0">
                <a:solidFill>
                  <a:srgbClr val="000000"/>
                </a:solidFill>
                <a:latin typeface="Times New Roman"/>
                <a:ea typeface="Times New Roman"/>
              </a:rPr>
              <a:t>педагогические технологии</a:t>
            </a:r>
            <a:r>
              <a:rPr lang="ru-RU" dirty="0" smtClean="0">
                <a:solidFill>
                  <a:srgbClr val="000000"/>
                </a:solidFill>
                <a:latin typeface="Times New Roman"/>
                <a:ea typeface="Times New Roman"/>
              </a:rPr>
              <a:t>);</a:t>
            </a:r>
          </a:p>
          <a:p>
            <a:pPr marL="82296" indent="0">
              <a:buNone/>
            </a:pPr>
            <a:r>
              <a:rPr lang="ru-RU" dirty="0">
                <a:solidFill>
                  <a:srgbClr val="000000"/>
                </a:solidFill>
                <a:latin typeface="Times New Roman"/>
                <a:ea typeface="Times New Roman"/>
              </a:rPr>
              <a:t>-</a:t>
            </a:r>
            <a:r>
              <a:rPr lang="ru-RU" dirty="0" smtClean="0">
                <a:solidFill>
                  <a:srgbClr val="000000"/>
                </a:solidFill>
                <a:latin typeface="Times New Roman"/>
                <a:ea typeface="Times New Roman"/>
              </a:rPr>
              <a:t> процессуальное </a:t>
            </a:r>
            <a:r>
              <a:rPr lang="ru-RU" dirty="0">
                <a:solidFill>
                  <a:srgbClr val="000000"/>
                </a:solidFill>
                <a:latin typeface="Times New Roman"/>
                <a:ea typeface="Times New Roman"/>
              </a:rPr>
              <a:t>(организационный аспект). </a:t>
            </a:r>
            <a:endParaRPr lang="ru-RU" dirty="0"/>
          </a:p>
        </p:txBody>
      </p:sp>
    </p:spTree>
    <p:extLst>
      <p:ext uri="{BB962C8B-B14F-4D97-AF65-F5344CB8AC3E}">
        <p14:creationId xmlns:p14="http://schemas.microsoft.com/office/powerpoint/2010/main" val="2565810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400" b="1" dirty="0" smtClean="0">
                <a:solidFill>
                  <a:srgbClr val="000000"/>
                </a:solidFill>
                <a:effectLst/>
                <a:latin typeface="Times New Roman"/>
                <a:ea typeface="Times New Roman"/>
              </a:rPr>
              <a:t>Индивидуальная </a:t>
            </a:r>
            <a:r>
              <a:rPr lang="ru-RU" sz="4400" b="1" dirty="0">
                <a:solidFill>
                  <a:srgbClr val="000000"/>
                </a:solidFill>
                <a:effectLst/>
                <a:latin typeface="Times New Roman"/>
                <a:ea typeface="Times New Roman"/>
              </a:rPr>
              <a:t>образовательная траектория </a:t>
            </a:r>
            <a:endParaRPr lang="ru-RU" b="1" dirty="0"/>
          </a:p>
        </p:txBody>
      </p:sp>
      <p:sp>
        <p:nvSpPr>
          <p:cNvPr id="3" name="Объект 2"/>
          <p:cNvSpPr>
            <a:spLocks noGrp="1"/>
          </p:cNvSpPr>
          <p:nvPr>
            <p:ph idx="1"/>
          </p:nvPr>
        </p:nvSpPr>
        <p:spPr/>
        <p:txBody>
          <a:bodyPr/>
          <a:lstStyle/>
          <a:p>
            <a:pPr marL="82296" indent="0">
              <a:buNone/>
            </a:pPr>
            <a:r>
              <a:rPr lang="ru-RU" dirty="0" smtClean="0">
                <a:solidFill>
                  <a:srgbClr val="000000"/>
                </a:solidFill>
                <a:latin typeface="Times New Roman"/>
                <a:ea typeface="Times New Roman"/>
              </a:rPr>
              <a:t> </a:t>
            </a:r>
          </a:p>
          <a:p>
            <a:pPr marL="82296" indent="0">
              <a:buNone/>
            </a:pPr>
            <a:r>
              <a:rPr lang="ru-RU" dirty="0" smtClean="0">
                <a:solidFill>
                  <a:srgbClr val="000000"/>
                </a:solidFill>
                <a:latin typeface="Times New Roman"/>
                <a:ea typeface="Times New Roman"/>
              </a:rPr>
              <a:t>это индивидуальный образовательный маршрут +</a:t>
            </a:r>
            <a:r>
              <a:rPr lang="ru-RU" dirty="0">
                <a:solidFill>
                  <a:srgbClr val="000000"/>
                </a:solidFill>
                <a:latin typeface="Times New Roman"/>
                <a:ea typeface="Times New Roman"/>
              </a:rPr>
              <a:t>разработанный способ его реализации </a:t>
            </a:r>
            <a:endParaRPr lang="ru-RU" dirty="0"/>
          </a:p>
        </p:txBody>
      </p:sp>
    </p:spTree>
    <p:extLst>
      <p:ext uri="{BB962C8B-B14F-4D97-AF65-F5344CB8AC3E}">
        <p14:creationId xmlns:p14="http://schemas.microsoft.com/office/powerpoint/2010/main" val="2433290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332656"/>
            <a:ext cx="7498080" cy="1143000"/>
          </a:xfrm>
        </p:spPr>
        <p:txBody>
          <a:bodyPr>
            <a:noAutofit/>
          </a:bodyPr>
          <a:lstStyle/>
          <a:p>
            <a:pPr algn="ctr"/>
            <a:r>
              <a:rPr lang="ru-RU" sz="2800" b="1" dirty="0">
                <a:solidFill>
                  <a:srgbClr val="000000"/>
                </a:solidFill>
                <a:effectLst/>
                <a:latin typeface="Times New Roman"/>
                <a:ea typeface="Times New Roman"/>
              </a:rPr>
              <a:t>Индивидуальный образовательный маршрут определяется:  </a:t>
            </a:r>
            <a:endParaRPr lang="ru-RU" sz="2800" b="1" dirty="0"/>
          </a:p>
        </p:txBody>
      </p:sp>
      <p:sp>
        <p:nvSpPr>
          <p:cNvPr id="3" name="Объект 2"/>
          <p:cNvSpPr>
            <a:spLocks noGrp="1"/>
          </p:cNvSpPr>
          <p:nvPr>
            <p:ph idx="1"/>
          </p:nvPr>
        </p:nvSpPr>
        <p:spPr/>
        <p:txBody>
          <a:bodyPr/>
          <a:lstStyle/>
          <a:p>
            <a:r>
              <a:rPr lang="ru-RU" sz="2800" dirty="0" smtClean="0">
                <a:solidFill>
                  <a:srgbClr val="000000"/>
                </a:solidFill>
                <a:latin typeface="Times New Roman"/>
                <a:ea typeface="Times New Roman"/>
              </a:rPr>
              <a:t>образовательными потребностями;</a:t>
            </a:r>
          </a:p>
          <a:p>
            <a:pPr marR="2540" algn="just">
              <a:lnSpc>
                <a:spcPct val="115000"/>
              </a:lnSpc>
              <a:spcAft>
                <a:spcPts val="0"/>
              </a:spcAft>
            </a:pPr>
            <a:r>
              <a:rPr lang="ru-RU" sz="2800" dirty="0">
                <a:solidFill>
                  <a:srgbClr val="000000"/>
                </a:solidFill>
                <a:latin typeface="Times New Roman"/>
                <a:ea typeface="Times New Roman"/>
                <a:cs typeface="Times New Roman"/>
              </a:rPr>
              <a:t>индивидуальными способностями и возможностями </a:t>
            </a:r>
            <a:r>
              <a:rPr lang="ru-RU" sz="2800" dirty="0" smtClean="0">
                <a:solidFill>
                  <a:srgbClr val="000000"/>
                </a:solidFill>
                <a:latin typeface="Times New Roman"/>
                <a:ea typeface="Times New Roman"/>
                <a:cs typeface="Times New Roman"/>
              </a:rPr>
              <a:t>учащегося</a:t>
            </a:r>
            <a:r>
              <a:rPr lang="ru-RU" sz="2800" dirty="0">
                <a:solidFill>
                  <a:srgbClr val="000000"/>
                </a:solidFill>
                <a:latin typeface="Arial"/>
                <a:ea typeface="Times New Roman"/>
                <a:cs typeface="Times New Roman"/>
              </a:rPr>
              <a:t> </a:t>
            </a:r>
            <a:r>
              <a:rPr lang="ru-RU" sz="2800" dirty="0">
                <a:solidFill>
                  <a:srgbClr val="000000"/>
                </a:solidFill>
                <a:latin typeface="Times New Roman"/>
                <a:ea typeface="Times New Roman"/>
                <a:cs typeface="Times New Roman"/>
              </a:rPr>
              <a:t>(уровень</a:t>
            </a:r>
            <a:r>
              <a:rPr lang="ru-RU" sz="2800" dirty="0">
                <a:solidFill>
                  <a:srgbClr val="000000"/>
                </a:solidFill>
                <a:latin typeface="Arial"/>
                <a:ea typeface="Times New Roman"/>
                <a:cs typeface="Times New Roman"/>
              </a:rPr>
              <a:t> </a:t>
            </a:r>
            <a:r>
              <a:rPr lang="ru-RU" sz="2800" dirty="0">
                <a:solidFill>
                  <a:srgbClr val="000000"/>
                </a:solidFill>
                <a:latin typeface="Times New Roman"/>
                <a:ea typeface="Times New Roman"/>
                <a:cs typeface="Times New Roman"/>
              </a:rPr>
              <a:t>готовности</a:t>
            </a:r>
            <a:r>
              <a:rPr lang="ru-RU" sz="2800" dirty="0">
                <a:solidFill>
                  <a:srgbClr val="000000"/>
                </a:solidFill>
                <a:latin typeface="Arial"/>
                <a:ea typeface="Times New Roman"/>
                <a:cs typeface="Times New Roman"/>
              </a:rPr>
              <a:t> </a:t>
            </a:r>
            <a:r>
              <a:rPr lang="ru-RU" sz="2800" dirty="0">
                <a:solidFill>
                  <a:srgbClr val="000000"/>
                </a:solidFill>
                <a:latin typeface="Times New Roman"/>
                <a:ea typeface="Times New Roman"/>
                <a:cs typeface="Times New Roman"/>
              </a:rPr>
              <a:t>к освоению </a:t>
            </a:r>
            <a:r>
              <a:rPr lang="ru-RU" sz="2800" dirty="0" smtClean="0">
                <a:solidFill>
                  <a:srgbClr val="000000"/>
                </a:solidFill>
                <a:latin typeface="Times New Roman"/>
                <a:ea typeface="Times New Roman"/>
                <a:cs typeface="Times New Roman"/>
              </a:rPr>
              <a:t>программы;</a:t>
            </a:r>
          </a:p>
          <a:p>
            <a:pPr marR="2540">
              <a:lnSpc>
                <a:spcPct val="115000"/>
              </a:lnSpc>
              <a:spcAft>
                <a:spcPts val="0"/>
              </a:spcAft>
            </a:pPr>
            <a:r>
              <a:rPr lang="ru-RU" sz="2800" dirty="0">
                <a:solidFill>
                  <a:srgbClr val="000000"/>
                </a:solidFill>
                <a:latin typeface="Times New Roman"/>
                <a:ea typeface="Times New Roman"/>
                <a:cs typeface="Times New Roman"/>
              </a:rPr>
              <a:t>возможностями материально-технической базы учреждения</a:t>
            </a:r>
            <a:r>
              <a:rPr lang="ru-RU" sz="2800" dirty="0" smtClean="0">
                <a:solidFill>
                  <a:srgbClr val="000000"/>
                </a:solidFill>
                <a:latin typeface="Times New Roman"/>
                <a:ea typeface="Times New Roman"/>
                <a:cs typeface="Times New Roman"/>
              </a:rPr>
              <a:t>;</a:t>
            </a:r>
          </a:p>
          <a:p>
            <a:pPr marR="2540">
              <a:lnSpc>
                <a:spcPct val="115000"/>
              </a:lnSpc>
              <a:spcAft>
                <a:spcPts val="0"/>
              </a:spcAft>
            </a:pPr>
            <a:r>
              <a:rPr lang="ru-RU" sz="2800" dirty="0" smtClean="0">
                <a:solidFill>
                  <a:srgbClr val="000000"/>
                </a:solidFill>
                <a:latin typeface="Times New Roman"/>
                <a:ea typeface="Times New Roman"/>
                <a:cs typeface="Times New Roman"/>
              </a:rPr>
              <a:t>профессионализмом </a:t>
            </a:r>
            <a:r>
              <a:rPr lang="ru-RU" sz="2800" dirty="0">
                <a:solidFill>
                  <a:srgbClr val="000000"/>
                </a:solidFill>
                <a:latin typeface="Times New Roman"/>
                <a:ea typeface="Times New Roman"/>
                <a:cs typeface="Times New Roman"/>
              </a:rPr>
              <a:t>педагога.</a:t>
            </a:r>
            <a:endParaRPr lang="ru-RU" sz="2800" dirty="0">
              <a:latin typeface="Calibri"/>
              <a:ea typeface="Calibri"/>
              <a:cs typeface="Times New Roman"/>
            </a:endParaRPr>
          </a:p>
          <a:p>
            <a:pPr marR="2540" algn="just">
              <a:lnSpc>
                <a:spcPct val="115000"/>
              </a:lnSpc>
              <a:spcAft>
                <a:spcPts val="0"/>
              </a:spcAft>
            </a:pPr>
            <a:endParaRPr lang="ru-RU" sz="2000" dirty="0">
              <a:latin typeface="Calibri"/>
              <a:ea typeface="Calibri"/>
              <a:cs typeface="Times New Roman"/>
            </a:endParaRPr>
          </a:p>
          <a:p>
            <a:endParaRPr lang="ru-RU" dirty="0"/>
          </a:p>
        </p:txBody>
      </p:sp>
    </p:spTree>
    <p:extLst>
      <p:ext uri="{BB962C8B-B14F-4D97-AF65-F5344CB8AC3E}">
        <p14:creationId xmlns:p14="http://schemas.microsoft.com/office/powerpoint/2010/main" val="1430495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L="472440" algn="ctr">
              <a:lnSpc>
                <a:spcPct val="115000"/>
              </a:lnSpc>
              <a:spcAft>
                <a:spcPts val="0"/>
              </a:spcAft>
            </a:pPr>
            <a:r>
              <a:rPr lang="ru-RU" sz="2800" b="1" dirty="0" smtClean="0">
                <a:solidFill>
                  <a:srgbClr val="000000"/>
                </a:solidFill>
                <a:effectLst/>
                <a:latin typeface="Times New Roman"/>
                <a:ea typeface="Times New Roman"/>
                <a:cs typeface="Times New Roman"/>
              </a:rPr>
              <a:t>Типы структуры индивидуального образовательного маршрута</a:t>
            </a:r>
            <a:endParaRPr lang="ru-RU" sz="2800" b="1" dirty="0"/>
          </a:p>
        </p:txBody>
      </p:sp>
      <p:sp>
        <p:nvSpPr>
          <p:cNvPr id="3" name="Объект 2"/>
          <p:cNvSpPr>
            <a:spLocks noGrp="1"/>
          </p:cNvSpPr>
          <p:nvPr>
            <p:ph idx="1"/>
          </p:nvPr>
        </p:nvSpPr>
        <p:spPr/>
        <p:txBody>
          <a:bodyPr>
            <a:normAutofit fontScale="47500" lnSpcReduction="20000"/>
          </a:bodyPr>
          <a:lstStyle/>
          <a:p>
            <a:pPr marL="0" marR="165100" lvl="0" indent="0" algn="just">
              <a:lnSpc>
                <a:spcPct val="115000"/>
              </a:lnSpc>
              <a:spcAft>
                <a:spcPts val="0"/>
              </a:spcAft>
              <a:buNone/>
              <a:tabLst>
                <a:tab pos="457200" algn="l"/>
              </a:tabLst>
            </a:pPr>
            <a:r>
              <a:rPr lang="ru-RU" b="1" dirty="0" smtClean="0">
                <a:solidFill>
                  <a:srgbClr val="000000"/>
                </a:solidFill>
                <a:latin typeface="Times New Roman"/>
                <a:ea typeface="Times New Roman"/>
                <a:cs typeface="Times New Roman"/>
              </a:rPr>
              <a:t>  </a:t>
            </a:r>
            <a:r>
              <a:rPr lang="ru-RU" sz="3400" b="1" dirty="0" smtClean="0">
                <a:solidFill>
                  <a:srgbClr val="000000"/>
                </a:solidFill>
                <a:latin typeface="Times New Roman"/>
                <a:ea typeface="Times New Roman"/>
                <a:cs typeface="Times New Roman"/>
              </a:rPr>
              <a:t>1.Линейная</a:t>
            </a:r>
            <a:r>
              <a:rPr lang="ru-RU" sz="3400" dirty="0">
                <a:solidFill>
                  <a:srgbClr val="000000"/>
                </a:solidFill>
                <a:latin typeface="Times New Roman"/>
                <a:ea typeface="Times New Roman"/>
                <a:cs typeface="Times New Roman"/>
              </a:rPr>
              <a:t> – принцип построения - от простого к сложному. Это позволяет реализовать систематичность и последовательность, так строится большая часть образовательных программ. Построить программу, ориентированную на развитие одаренности, таким образом, очень сложно, потому что одаренные дети, зачастую, имеют склонность к творческим заданиям. Особенность этих заданий в том, что они допускают множество правильных ответов и направлений деятельности</a:t>
            </a:r>
            <a:r>
              <a:rPr lang="ru-RU" sz="3400" dirty="0" smtClean="0">
                <a:solidFill>
                  <a:srgbClr val="000000"/>
                </a:solidFill>
                <a:latin typeface="Times New Roman"/>
                <a:ea typeface="Times New Roman"/>
                <a:cs typeface="Times New Roman"/>
              </a:rPr>
              <a:t>.</a:t>
            </a:r>
          </a:p>
          <a:p>
            <a:pPr marL="0" marR="161290" lvl="0" indent="0" algn="just">
              <a:lnSpc>
                <a:spcPct val="115000"/>
              </a:lnSpc>
              <a:spcAft>
                <a:spcPts val="0"/>
              </a:spcAft>
              <a:buNone/>
              <a:tabLst>
                <a:tab pos="457200" algn="l"/>
              </a:tabLst>
            </a:pPr>
            <a:r>
              <a:rPr lang="ru-RU" sz="3400" b="1" dirty="0" smtClean="0">
                <a:solidFill>
                  <a:srgbClr val="000000"/>
                </a:solidFill>
                <a:latin typeface="Times New Roman"/>
                <a:ea typeface="Times New Roman"/>
                <a:cs typeface="Times New Roman"/>
              </a:rPr>
              <a:t>2.Концентрическая</a:t>
            </a:r>
            <a:r>
              <a:rPr lang="ru-RU" sz="3400" b="1" dirty="0">
                <a:solidFill>
                  <a:srgbClr val="000000"/>
                </a:solidFill>
                <a:latin typeface="Times New Roman"/>
                <a:ea typeface="Times New Roman"/>
                <a:cs typeface="Times New Roman"/>
              </a:rPr>
              <a:t> </a:t>
            </a:r>
            <a:r>
              <a:rPr lang="ru-RU" sz="3400" dirty="0">
                <a:solidFill>
                  <a:srgbClr val="000000"/>
                </a:solidFill>
                <a:latin typeface="Times New Roman"/>
                <a:ea typeface="Times New Roman"/>
                <a:cs typeface="Times New Roman"/>
              </a:rPr>
              <a:t>- структурирование учебного материала по типу нескольких концентрических </a:t>
            </a:r>
            <a:r>
              <a:rPr lang="ru-RU" sz="3400" dirty="0" err="1" smtClean="0">
                <a:solidFill>
                  <a:srgbClr val="000000"/>
                </a:solidFill>
                <a:latin typeface="Times New Roman"/>
                <a:ea typeface="Times New Roman"/>
                <a:cs typeface="Times New Roman"/>
              </a:rPr>
              <a:t>кругов.В</a:t>
            </a:r>
            <a:r>
              <a:rPr lang="ru-RU" sz="3400" dirty="0" smtClean="0">
                <a:solidFill>
                  <a:srgbClr val="000000"/>
                </a:solidFill>
                <a:latin typeface="Times New Roman"/>
                <a:ea typeface="Times New Roman"/>
                <a:cs typeface="Times New Roman"/>
              </a:rPr>
              <a:t> </a:t>
            </a:r>
            <a:r>
              <a:rPr lang="ru-RU" sz="3400" dirty="0">
                <a:solidFill>
                  <a:srgbClr val="000000"/>
                </a:solidFill>
                <a:latin typeface="Times New Roman"/>
                <a:ea typeface="Times New Roman"/>
                <a:cs typeface="Times New Roman"/>
              </a:rPr>
              <a:t>структуру такой программы обычно входят несколько более мелких подпрограмм, (они могут быть относительно автономны). Пройдя первый круг, ребенок осваивает второй, затем третий. Такой тип структуры может быть использован для учащихся младших классов.</a:t>
            </a:r>
            <a:endParaRPr lang="ru-RU" sz="3400" dirty="0">
              <a:latin typeface="Calibri"/>
              <a:ea typeface="Calibri"/>
              <a:cs typeface="Times New Roman"/>
            </a:endParaRPr>
          </a:p>
          <a:p>
            <a:pPr marL="0" marR="158750" lvl="0" indent="0" algn="just">
              <a:lnSpc>
                <a:spcPct val="115000"/>
              </a:lnSpc>
              <a:spcAft>
                <a:spcPts val="0"/>
              </a:spcAft>
              <a:buNone/>
              <a:tabLst>
                <a:tab pos="457200" algn="l"/>
              </a:tabLst>
            </a:pPr>
            <a:r>
              <a:rPr lang="ru-RU" sz="3400" b="1" dirty="0" smtClean="0">
                <a:solidFill>
                  <a:srgbClr val="000000"/>
                </a:solidFill>
                <a:latin typeface="Times New Roman"/>
                <a:ea typeface="Times New Roman"/>
                <a:cs typeface="Times New Roman"/>
              </a:rPr>
              <a:t>3.Логарифмическая </a:t>
            </a:r>
            <a:r>
              <a:rPr lang="ru-RU" sz="3400" b="1" dirty="0">
                <a:solidFill>
                  <a:srgbClr val="000000"/>
                </a:solidFill>
                <a:latin typeface="Times New Roman"/>
                <a:ea typeface="Times New Roman"/>
                <a:cs typeface="Times New Roman"/>
              </a:rPr>
              <a:t>спираль -</a:t>
            </a:r>
            <a:r>
              <a:rPr lang="ru-RU" sz="3400" dirty="0">
                <a:solidFill>
                  <a:srgbClr val="000000"/>
                </a:solidFill>
                <a:latin typeface="Times New Roman"/>
                <a:ea typeface="Times New Roman"/>
                <a:cs typeface="Times New Roman"/>
              </a:rPr>
              <a:t> наиболее продуктивный тип структуры,   так как один и тот же вид деятельности отрабатывается на занятиях периодически, многократно, причем содержание постепенно усложняется и расширяется за счет обогащения компонентами углубленной проработки каждого действия. При этом способе структурирования материала открываются большие возможности для исследовательской деятельности обучающихся, которая, как раз, направлена на развитие их одаренности.</a:t>
            </a:r>
            <a:endParaRPr lang="ru-RU" sz="3400" dirty="0">
              <a:latin typeface="Calibri"/>
              <a:ea typeface="Calibri"/>
              <a:cs typeface="Times New Roman"/>
            </a:endParaRPr>
          </a:p>
          <a:p>
            <a:endParaRPr lang="ru-RU" sz="3400" dirty="0"/>
          </a:p>
        </p:txBody>
      </p:sp>
    </p:spTree>
    <p:extLst>
      <p:ext uri="{BB962C8B-B14F-4D97-AF65-F5344CB8AC3E}">
        <p14:creationId xmlns:p14="http://schemas.microsoft.com/office/powerpoint/2010/main" val="3638135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solidFill>
                  <a:srgbClr val="000000"/>
                </a:solidFill>
                <a:effectLst/>
                <a:latin typeface="Times New Roman"/>
                <a:ea typeface="Times New Roman"/>
              </a:rPr>
              <a:t>Этапы разработки индивидуального </a:t>
            </a:r>
            <a:r>
              <a:rPr lang="ru-RU" sz="3200" b="1" dirty="0">
                <a:solidFill>
                  <a:srgbClr val="000000"/>
                </a:solidFill>
                <a:effectLst/>
                <a:latin typeface="Times New Roman"/>
                <a:ea typeface="Times New Roman"/>
              </a:rPr>
              <a:t>образовательного маршрута </a:t>
            </a:r>
            <a:endParaRPr lang="ru-RU" sz="3200" b="1" dirty="0"/>
          </a:p>
        </p:txBody>
      </p:sp>
      <p:sp>
        <p:nvSpPr>
          <p:cNvPr id="3" name="Объект 2"/>
          <p:cNvSpPr>
            <a:spLocks noGrp="1"/>
          </p:cNvSpPr>
          <p:nvPr>
            <p:ph idx="1"/>
          </p:nvPr>
        </p:nvSpPr>
        <p:spPr/>
        <p:txBody>
          <a:bodyPr>
            <a:normAutofit fontScale="62500" lnSpcReduction="20000"/>
          </a:bodyPr>
          <a:lstStyle/>
          <a:p>
            <a:pPr marL="82296" indent="0" algn="just">
              <a:lnSpc>
                <a:spcPct val="115000"/>
              </a:lnSpc>
              <a:spcAft>
                <a:spcPts val="0"/>
              </a:spcAft>
              <a:buNone/>
            </a:pPr>
            <a:r>
              <a:rPr lang="ru-RU" dirty="0" smtClean="0">
                <a:solidFill>
                  <a:srgbClr val="000000"/>
                </a:solidFill>
                <a:latin typeface="Times New Roman"/>
                <a:ea typeface="Times New Roman"/>
                <a:cs typeface="Times New Roman"/>
              </a:rPr>
              <a:t>1.Диагностика </a:t>
            </a:r>
            <a:r>
              <a:rPr lang="ru-RU" dirty="0">
                <a:solidFill>
                  <a:srgbClr val="000000"/>
                </a:solidFill>
                <a:latin typeface="Times New Roman"/>
                <a:ea typeface="Times New Roman"/>
                <a:cs typeface="Times New Roman"/>
              </a:rPr>
              <a:t>уровня развития способностей учащегося  и его индивидуальных интересов, особенностей (диагностический этап)</a:t>
            </a:r>
            <a:endParaRPr lang="ru-RU" sz="2400" dirty="0">
              <a:latin typeface="Calibri"/>
              <a:ea typeface="Calibri"/>
              <a:cs typeface="Times New Roman"/>
            </a:endParaRPr>
          </a:p>
          <a:p>
            <a:pPr marL="82296" indent="0" algn="just">
              <a:lnSpc>
                <a:spcPct val="115000"/>
              </a:lnSpc>
              <a:spcAft>
                <a:spcPts val="0"/>
              </a:spcAft>
              <a:buNone/>
            </a:pPr>
            <a:r>
              <a:rPr lang="ru-RU" dirty="0">
                <a:solidFill>
                  <a:srgbClr val="000000"/>
                </a:solidFill>
                <a:latin typeface="Times New Roman"/>
                <a:ea typeface="Times New Roman"/>
                <a:cs typeface="Times New Roman"/>
              </a:rPr>
              <a:t>2. Определение цели и постановка задач, которые реализуются во время прохождения индивидуального образовательного маршрута</a:t>
            </a:r>
            <a:endParaRPr lang="ru-RU" sz="2400" dirty="0">
              <a:latin typeface="Calibri"/>
              <a:ea typeface="Calibri"/>
              <a:cs typeface="Times New Roman"/>
            </a:endParaRPr>
          </a:p>
          <a:p>
            <a:pPr marL="82296" indent="0" algn="just">
              <a:lnSpc>
                <a:spcPct val="115000"/>
              </a:lnSpc>
              <a:spcAft>
                <a:spcPts val="0"/>
              </a:spcAft>
              <a:buNone/>
            </a:pPr>
            <a:r>
              <a:rPr lang="ru-RU" dirty="0">
                <a:solidFill>
                  <a:srgbClr val="000000"/>
                </a:solidFill>
                <a:latin typeface="Times New Roman"/>
                <a:ea typeface="Times New Roman"/>
                <a:cs typeface="Times New Roman"/>
              </a:rPr>
              <a:t>3.Определение времени, которое должен и может затратить ребенок на освоение базовой и специальной программы. Разработка учебно-тематического плана (почасового).</a:t>
            </a:r>
            <a:endParaRPr lang="ru-RU" sz="2400" dirty="0">
              <a:latin typeface="Calibri"/>
              <a:ea typeface="Calibri"/>
              <a:cs typeface="Times New Roman"/>
            </a:endParaRPr>
          </a:p>
          <a:p>
            <a:pPr marL="82296" indent="0" algn="just">
              <a:lnSpc>
                <a:spcPct val="115000"/>
              </a:lnSpc>
              <a:spcAft>
                <a:spcPts val="0"/>
              </a:spcAft>
              <a:buNone/>
            </a:pPr>
            <a:r>
              <a:rPr lang="ru-RU" dirty="0">
                <a:solidFill>
                  <a:srgbClr val="000000"/>
                </a:solidFill>
                <a:latin typeface="Times New Roman"/>
                <a:ea typeface="Times New Roman"/>
                <a:cs typeface="Times New Roman"/>
              </a:rPr>
              <a:t>4.Выбор форм занятий, методов и приемов, технологий,  которые могут быть наиболее продуктивными  для осуществления  ИОМ,</a:t>
            </a:r>
            <a:r>
              <a:rPr lang="ru-RU" i="1" dirty="0">
                <a:solidFill>
                  <a:srgbClr val="000000"/>
                </a:solidFill>
                <a:latin typeface="Times New Roman"/>
                <a:ea typeface="Times New Roman"/>
                <a:cs typeface="Times New Roman"/>
              </a:rPr>
              <a:t> </a:t>
            </a:r>
            <a:r>
              <a:rPr lang="ru-RU" dirty="0">
                <a:solidFill>
                  <a:srgbClr val="000000"/>
                </a:solidFill>
                <a:latin typeface="Times New Roman"/>
                <a:ea typeface="Times New Roman"/>
                <a:cs typeface="Times New Roman"/>
              </a:rPr>
              <a:t>определение содержания учебно-тематического плана.</a:t>
            </a:r>
            <a:endParaRPr lang="ru-RU" sz="2400" dirty="0">
              <a:latin typeface="Calibri"/>
              <a:ea typeface="Calibri"/>
              <a:cs typeface="Times New Roman"/>
            </a:endParaRPr>
          </a:p>
          <a:p>
            <a:pPr marL="82296" indent="0" algn="just">
              <a:lnSpc>
                <a:spcPct val="115000"/>
              </a:lnSpc>
              <a:spcAft>
                <a:spcPts val="0"/>
              </a:spcAft>
              <a:buNone/>
            </a:pPr>
            <a:r>
              <a:rPr lang="ru-RU" dirty="0">
                <a:solidFill>
                  <a:srgbClr val="000000"/>
                </a:solidFill>
                <a:latin typeface="Times New Roman"/>
                <a:ea typeface="Times New Roman"/>
                <a:cs typeface="Times New Roman"/>
              </a:rPr>
              <a:t>5.Выбор способов оценки успешности обучающегося и презентация достижений.</a:t>
            </a:r>
            <a:endParaRPr lang="ru-RU" sz="2400" dirty="0">
              <a:latin typeface="Calibri"/>
              <a:ea typeface="Calibri"/>
              <a:cs typeface="Times New Roman"/>
            </a:endParaRPr>
          </a:p>
          <a:p>
            <a:endParaRPr lang="ru-RU" dirty="0"/>
          </a:p>
        </p:txBody>
      </p:sp>
    </p:spTree>
    <p:extLst>
      <p:ext uri="{BB962C8B-B14F-4D97-AF65-F5344CB8AC3E}">
        <p14:creationId xmlns:p14="http://schemas.microsoft.com/office/powerpoint/2010/main" val="1486285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260648"/>
            <a:ext cx="7498080" cy="1143000"/>
          </a:xfrm>
        </p:spPr>
        <p:txBody>
          <a:bodyPr>
            <a:noAutofit/>
          </a:bodyPr>
          <a:lstStyle/>
          <a:p>
            <a:pPr marL="88900" marR="17780" indent="457200" algn="just">
              <a:lnSpc>
                <a:spcPct val="115000"/>
              </a:lnSpc>
              <a:spcAft>
                <a:spcPts val="0"/>
              </a:spcAft>
            </a:pPr>
            <a:r>
              <a:rPr lang="ru-RU" sz="2400" b="1" dirty="0" smtClean="0">
                <a:solidFill>
                  <a:srgbClr val="000000"/>
                </a:solidFill>
                <a:effectLst/>
                <a:latin typeface="Times New Roman"/>
                <a:ea typeface="Times New Roman"/>
                <a:cs typeface="Times New Roman"/>
              </a:rPr>
              <a:t>Способы реализации Индивидуальной образовательной программы:</a:t>
            </a:r>
            <a:r>
              <a:rPr lang="ru-RU" sz="2400" b="1" dirty="0">
                <a:effectLst/>
                <a:latin typeface="Calibri"/>
                <a:ea typeface="Calibri"/>
                <a:cs typeface="Times New Roman"/>
              </a:rPr>
              <a:t/>
            </a:r>
            <a:br>
              <a:rPr lang="ru-RU" sz="2400" b="1" dirty="0">
                <a:effectLst/>
                <a:latin typeface="Calibri"/>
                <a:ea typeface="Calibri"/>
                <a:cs typeface="Times New Roman"/>
              </a:rPr>
            </a:br>
            <a:endParaRPr lang="ru-RU" sz="2400" b="1" dirty="0"/>
          </a:p>
        </p:txBody>
      </p:sp>
      <p:sp>
        <p:nvSpPr>
          <p:cNvPr id="3" name="Объект 2"/>
          <p:cNvSpPr>
            <a:spLocks noGrp="1"/>
          </p:cNvSpPr>
          <p:nvPr>
            <p:ph idx="1"/>
          </p:nvPr>
        </p:nvSpPr>
        <p:spPr/>
        <p:txBody>
          <a:bodyPr>
            <a:normAutofit fontScale="62500" lnSpcReduction="20000"/>
          </a:bodyPr>
          <a:lstStyle/>
          <a:p>
            <a:pPr marL="342900" marR="17780" lvl="0" indent="-342900" algn="just">
              <a:lnSpc>
                <a:spcPct val="115000"/>
              </a:lnSpc>
              <a:spcAft>
                <a:spcPts val="0"/>
              </a:spcAft>
              <a:buSzPts val="1000"/>
              <a:buFont typeface="Symbol"/>
              <a:buChar char=""/>
              <a:tabLst>
                <a:tab pos="457200" algn="l"/>
              </a:tabLst>
            </a:pPr>
            <a:r>
              <a:rPr lang="ru-RU" u="sng" dirty="0">
                <a:solidFill>
                  <a:srgbClr val="000000"/>
                </a:solidFill>
                <a:latin typeface="Times New Roman"/>
                <a:ea typeface="Times New Roman"/>
                <a:cs typeface="Times New Roman"/>
              </a:rPr>
              <a:t>Занятие в классе. </a:t>
            </a:r>
            <a:r>
              <a:rPr lang="ru-RU" dirty="0">
                <a:solidFill>
                  <a:srgbClr val="000000"/>
                </a:solidFill>
                <a:latin typeface="Times New Roman"/>
                <a:ea typeface="Times New Roman"/>
                <a:cs typeface="Times New Roman"/>
              </a:rPr>
              <a:t> Образовательный маршрут может предполагать изучение одного или нескольких модулей по обычной классно-урочной системе.</a:t>
            </a:r>
            <a:endParaRPr lang="ru-RU" sz="2400" dirty="0">
              <a:latin typeface="Calibri"/>
              <a:ea typeface="Calibri"/>
              <a:cs typeface="Times New Roman"/>
            </a:endParaRPr>
          </a:p>
          <a:p>
            <a:pPr marL="342900" marR="17780" lvl="0" indent="-342900" algn="just">
              <a:lnSpc>
                <a:spcPct val="115000"/>
              </a:lnSpc>
              <a:spcAft>
                <a:spcPts val="0"/>
              </a:spcAft>
              <a:buSzPts val="1000"/>
              <a:buFont typeface="Symbol"/>
              <a:buChar char=""/>
              <a:tabLst>
                <a:tab pos="457200" algn="l"/>
              </a:tabLst>
            </a:pPr>
            <a:r>
              <a:rPr lang="ru-RU" u="sng" dirty="0">
                <a:solidFill>
                  <a:srgbClr val="000000"/>
                </a:solidFill>
                <a:latin typeface="Times New Roman"/>
                <a:ea typeface="Times New Roman"/>
                <a:cs typeface="Times New Roman"/>
              </a:rPr>
              <a:t>Групповые занятия.</a:t>
            </a:r>
            <a:r>
              <a:rPr lang="ru-RU" dirty="0">
                <a:solidFill>
                  <a:srgbClr val="000000"/>
                </a:solidFill>
                <a:latin typeface="Times New Roman"/>
                <a:ea typeface="Times New Roman"/>
                <a:cs typeface="Times New Roman"/>
              </a:rPr>
              <a:t> Для группы учащихся, перешедших на индивидуальное обучение, может быть организовано групповое выполнение отдельного модуля.</a:t>
            </a:r>
            <a:endParaRPr lang="ru-RU" sz="2400" dirty="0">
              <a:latin typeface="Calibri"/>
              <a:ea typeface="Calibri"/>
              <a:cs typeface="Times New Roman"/>
            </a:endParaRPr>
          </a:p>
          <a:p>
            <a:pPr marL="342900" marR="17780" lvl="0" indent="-342900" algn="just">
              <a:lnSpc>
                <a:spcPct val="115000"/>
              </a:lnSpc>
              <a:spcAft>
                <a:spcPts val="0"/>
              </a:spcAft>
              <a:buSzPts val="1000"/>
              <a:buFont typeface="Symbol"/>
              <a:buChar char=""/>
              <a:tabLst>
                <a:tab pos="457200" algn="l"/>
              </a:tabLst>
            </a:pPr>
            <a:r>
              <a:rPr lang="ru-RU" u="sng" dirty="0">
                <a:solidFill>
                  <a:srgbClr val="000000"/>
                </a:solidFill>
                <a:latin typeface="Times New Roman"/>
                <a:ea typeface="Times New Roman"/>
                <a:cs typeface="Times New Roman"/>
              </a:rPr>
              <a:t>Самостоятельное изучение.</a:t>
            </a:r>
            <a:r>
              <a:rPr lang="ru-RU" dirty="0">
                <a:solidFill>
                  <a:srgbClr val="000000"/>
                </a:solidFill>
                <a:latin typeface="Times New Roman"/>
                <a:ea typeface="Times New Roman"/>
                <a:cs typeface="Times New Roman"/>
              </a:rPr>
              <a:t>  Являясь основной формой индивидуального обучения, оно может предполагать различный уровень самостоятельности. Для него характерны консультации, которые получает ученик в процессе выполнения заданий, </a:t>
            </a:r>
            <a:r>
              <a:rPr lang="ru-RU" dirty="0" err="1">
                <a:solidFill>
                  <a:srgbClr val="000000"/>
                </a:solidFill>
                <a:latin typeface="Times New Roman"/>
                <a:ea typeface="Times New Roman"/>
                <a:cs typeface="Times New Roman"/>
              </a:rPr>
              <a:t>тьюторские</a:t>
            </a:r>
            <a:r>
              <a:rPr lang="ru-RU" dirty="0">
                <a:solidFill>
                  <a:srgbClr val="000000"/>
                </a:solidFill>
                <a:latin typeface="Times New Roman"/>
                <a:ea typeface="Times New Roman"/>
                <a:cs typeface="Times New Roman"/>
              </a:rPr>
              <a:t> занятия.</a:t>
            </a:r>
            <a:endParaRPr lang="ru-RU" sz="2400" dirty="0">
              <a:latin typeface="Calibri"/>
              <a:ea typeface="Calibri"/>
              <a:cs typeface="Times New Roman"/>
            </a:endParaRPr>
          </a:p>
          <a:p>
            <a:r>
              <a:rPr lang="ru-RU" u="sng" dirty="0">
                <a:solidFill>
                  <a:srgbClr val="000000"/>
                </a:solidFill>
                <a:latin typeface="Times New Roman"/>
                <a:ea typeface="Times New Roman"/>
              </a:rPr>
              <a:t>Практика.</a:t>
            </a:r>
            <a:r>
              <a:rPr lang="ru-RU" dirty="0">
                <a:solidFill>
                  <a:srgbClr val="000000"/>
                </a:solidFill>
                <a:latin typeface="Times New Roman"/>
                <a:ea typeface="Times New Roman"/>
              </a:rPr>
              <a:t> Важной формой организации индивидуального обучения является практика, которая может проходить в различных организациях и учреждениях культуры, науки, образования и т.п. </a:t>
            </a:r>
            <a:endParaRPr lang="ru-RU" dirty="0"/>
          </a:p>
        </p:txBody>
      </p:sp>
    </p:spTree>
    <p:extLst>
      <p:ext uri="{BB962C8B-B14F-4D97-AF65-F5344CB8AC3E}">
        <p14:creationId xmlns:p14="http://schemas.microsoft.com/office/powerpoint/2010/main" val="374545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indent="472440" algn="ctr">
              <a:lnSpc>
                <a:spcPct val="115000"/>
              </a:lnSpc>
              <a:spcAft>
                <a:spcPts val="0"/>
              </a:spcAft>
            </a:pPr>
            <a:r>
              <a:rPr lang="ru-RU" sz="2800" b="1" dirty="0" smtClean="0">
                <a:solidFill>
                  <a:srgbClr val="000000"/>
                </a:solidFill>
                <a:effectLst/>
                <a:latin typeface="Times New Roman"/>
                <a:ea typeface="Times New Roman"/>
                <a:cs typeface="Times New Roman"/>
              </a:rPr>
              <a:t>Примерные вопросы </a:t>
            </a:r>
            <a:br>
              <a:rPr lang="ru-RU" sz="2800" b="1" dirty="0" smtClean="0">
                <a:solidFill>
                  <a:srgbClr val="000000"/>
                </a:solidFill>
                <a:effectLst/>
                <a:latin typeface="Times New Roman"/>
                <a:ea typeface="Times New Roman"/>
                <a:cs typeface="Times New Roman"/>
              </a:rPr>
            </a:br>
            <a:r>
              <a:rPr lang="ru-RU" sz="2800" b="1" dirty="0" smtClean="0">
                <a:solidFill>
                  <a:srgbClr val="000000"/>
                </a:solidFill>
                <a:effectLst/>
                <a:latin typeface="Times New Roman"/>
                <a:ea typeface="Times New Roman"/>
                <a:cs typeface="Times New Roman"/>
              </a:rPr>
              <a:t>диагностической самооценки ученика</a:t>
            </a:r>
            <a:endParaRPr lang="ru-RU" sz="2800" b="1" dirty="0"/>
          </a:p>
        </p:txBody>
      </p:sp>
      <p:sp>
        <p:nvSpPr>
          <p:cNvPr id="3" name="Объект 2"/>
          <p:cNvSpPr>
            <a:spLocks noGrp="1"/>
          </p:cNvSpPr>
          <p:nvPr>
            <p:ph idx="1"/>
          </p:nvPr>
        </p:nvSpPr>
        <p:spPr/>
        <p:txBody>
          <a:bodyPr>
            <a:normAutofit fontScale="92500" lnSpcReduction="20000"/>
          </a:bodyPr>
          <a:lstStyle/>
          <a:p>
            <a:pPr algn="just">
              <a:lnSpc>
                <a:spcPct val="115000"/>
              </a:lnSpc>
              <a:spcAft>
                <a:spcPts val="0"/>
              </a:spcAft>
            </a:pPr>
            <a:r>
              <a:rPr lang="ru-RU" dirty="0">
                <a:solidFill>
                  <a:srgbClr val="000000"/>
                </a:solidFill>
                <a:latin typeface="Times New Roman"/>
                <a:ea typeface="Times New Roman"/>
                <a:cs typeface="Times New Roman"/>
              </a:rPr>
              <a:t>Какие цели я ставил перед собой в начале учебного года? (чего я хотел добиться)</a:t>
            </a:r>
            <a:endParaRPr lang="ru-RU" sz="2400" dirty="0">
              <a:latin typeface="Calibri"/>
              <a:ea typeface="Calibri"/>
              <a:cs typeface="Times New Roman"/>
            </a:endParaRPr>
          </a:p>
          <a:p>
            <a:pPr algn="just">
              <a:lnSpc>
                <a:spcPct val="115000"/>
              </a:lnSpc>
              <a:spcAft>
                <a:spcPts val="0"/>
              </a:spcAft>
            </a:pPr>
            <a:r>
              <a:rPr lang="ru-RU" dirty="0" smtClean="0">
                <a:solidFill>
                  <a:srgbClr val="000000"/>
                </a:solidFill>
                <a:latin typeface="Times New Roman"/>
                <a:ea typeface="Times New Roman"/>
                <a:cs typeface="Times New Roman"/>
              </a:rPr>
              <a:t> </a:t>
            </a:r>
            <a:r>
              <a:rPr lang="ru-RU" dirty="0">
                <a:solidFill>
                  <a:srgbClr val="000000"/>
                </a:solidFill>
                <a:latin typeface="Times New Roman"/>
                <a:ea typeface="Times New Roman"/>
                <a:cs typeface="Times New Roman"/>
              </a:rPr>
              <a:t>Какие действия я спланировал для достижения поставленной цели? (что я должен сделать)</a:t>
            </a:r>
            <a:endParaRPr lang="ru-RU" sz="2400" dirty="0">
              <a:latin typeface="Calibri"/>
              <a:ea typeface="Calibri"/>
              <a:cs typeface="Times New Roman"/>
            </a:endParaRPr>
          </a:p>
          <a:p>
            <a:pPr algn="just">
              <a:lnSpc>
                <a:spcPct val="115000"/>
              </a:lnSpc>
              <a:spcAft>
                <a:spcPts val="0"/>
              </a:spcAft>
            </a:pPr>
            <a:r>
              <a:rPr lang="ru-RU" dirty="0" smtClean="0">
                <a:solidFill>
                  <a:srgbClr val="000000"/>
                </a:solidFill>
                <a:latin typeface="Times New Roman"/>
                <a:ea typeface="Times New Roman"/>
                <a:cs typeface="Times New Roman"/>
              </a:rPr>
              <a:t>Удалось </a:t>
            </a:r>
            <a:r>
              <a:rPr lang="ru-RU" dirty="0">
                <a:solidFill>
                  <a:srgbClr val="000000"/>
                </a:solidFill>
                <a:latin typeface="Times New Roman"/>
                <a:ea typeface="Times New Roman"/>
                <a:cs typeface="Times New Roman"/>
              </a:rPr>
              <a:t>ли мне реализовать задуманное? (что я сделал для достижения цели)</a:t>
            </a:r>
            <a:endParaRPr lang="ru-RU" sz="2400" dirty="0">
              <a:latin typeface="Calibri"/>
              <a:ea typeface="Calibri"/>
              <a:cs typeface="Times New Roman"/>
            </a:endParaRPr>
          </a:p>
          <a:p>
            <a:pPr algn="just">
              <a:lnSpc>
                <a:spcPct val="115000"/>
              </a:lnSpc>
              <a:spcAft>
                <a:spcPts val="0"/>
              </a:spcAft>
            </a:pPr>
            <a:r>
              <a:rPr lang="ru-RU" dirty="0" smtClean="0">
                <a:solidFill>
                  <a:srgbClr val="000000"/>
                </a:solidFill>
                <a:latin typeface="Times New Roman"/>
                <a:ea typeface="Times New Roman"/>
                <a:cs typeface="Times New Roman"/>
              </a:rPr>
              <a:t> </a:t>
            </a:r>
            <a:r>
              <a:rPr lang="ru-RU" dirty="0">
                <a:solidFill>
                  <a:srgbClr val="000000"/>
                </a:solidFill>
                <a:latin typeface="Times New Roman"/>
                <a:ea typeface="Times New Roman"/>
                <a:cs typeface="Times New Roman"/>
              </a:rPr>
              <a:t>Какова эффективность моих действий? (чему научился и что еще необходимо сделать)</a:t>
            </a:r>
            <a:endParaRPr lang="ru-RU" sz="2400" dirty="0">
              <a:latin typeface="Calibri"/>
              <a:ea typeface="Calibri"/>
              <a:cs typeface="Times New Roman"/>
            </a:endParaRPr>
          </a:p>
          <a:p>
            <a:endParaRPr lang="ru-RU" dirty="0"/>
          </a:p>
        </p:txBody>
      </p:sp>
    </p:spTree>
    <p:extLst>
      <p:ext uri="{BB962C8B-B14F-4D97-AF65-F5344CB8AC3E}">
        <p14:creationId xmlns:p14="http://schemas.microsoft.com/office/powerpoint/2010/main" val="27290561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TotalTime>
  <Words>187</Words>
  <Application>Microsoft Office PowerPoint</Application>
  <PresentationFormat>Экран (4:3)</PresentationFormat>
  <Paragraphs>37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Солнцестояние</vt:lpstr>
      <vt:lpstr>             </vt:lpstr>
      <vt:lpstr>Индивидуальный образовательный маршрут </vt:lpstr>
      <vt:lpstr>Индивидуальная образовательная траектория</vt:lpstr>
      <vt:lpstr>Индивидуальная образовательная траектория </vt:lpstr>
      <vt:lpstr>Индивидуальный образовательный маршрут определяется:  </vt:lpstr>
      <vt:lpstr>Типы структуры индивидуального образовательного маршрута</vt:lpstr>
      <vt:lpstr>Этапы разработки индивидуального образовательного маршрута </vt:lpstr>
      <vt:lpstr>Способы реализации Индивидуальной образовательной программы: </vt:lpstr>
      <vt:lpstr>Примерные вопросы  диагностической самооценки ученика</vt:lpstr>
    </vt:vector>
  </TitlesOfParts>
  <Company>gpx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GYPNORION</dc:creator>
  <cp:lastModifiedBy>GYPNORION</cp:lastModifiedBy>
  <cp:revision>3</cp:revision>
  <dcterms:created xsi:type="dcterms:W3CDTF">2016-10-19T08:31:46Z</dcterms:created>
  <dcterms:modified xsi:type="dcterms:W3CDTF">2016-10-19T08:56:47Z</dcterms:modified>
</cp:coreProperties>
</file>